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AC2563-8BB7-40E4-84B6-9A6C9BFA36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0497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34D7FC-57D1-478F-AF30-E2193716A5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759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103188"/>
            <a:ext cx="8229600" cy="1165225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C7C5EBA-6EBC-410C-8B52-B9F14E0DB4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5F05C-59F7-4A53-99A3-37F083A93C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58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E222A-0E87-40BD-8838-68755CA8CF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33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D4BB0-9AC6-469B-B2C3-F507C1D88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10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30BE3-FC9F-4E22-8B61-3016627FC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67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AC97-C32D-4B02-A731-005E296293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880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8EBB-FB6B-4731-B8D7-D22A1C7DB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71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2D5D3-D917-438B-9CDD-B68189E753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9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6070-43DF-4408-8BCC-4F46E8445C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46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8E67B-C487-49D2-ADE6-A7ED274ADA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6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3D721-2015-41D8-ABD8-78EF9870F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89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C7A1C99-6C22-4529-9542-ACF18B29BC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3188"/>
            <a:ext cx="8229600" cy="1525612"/>
          </a:xfrm>
        </p:spPr>
        <p:txBody>
          <a:bodyPr/>
          <a:lstStyle/>
          <a:p>
            <a:pPr algn="ctr"/>
            <a:r>
              <a:rPr lang="uk-UA" sz="3600" dirty="0" smtClean="0"/>
              <a:t>Готовність влади до публічного діалогу із громадськістю через Інтернет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125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9"/>
            <a:ext cx="7772400" cy="864096"/>
          </a:xfrm>
        </p:spPr>
        <p:txBody>
          <a:bodyPr/>
          <a:lstStyle/>
          <a:p>
            <a:pPr algn="ctr"/>
            <a:r>
              <a:rPr lang="ru-RU" dirty="0" err="1"/>
              <a:t>Щ</a:t>
            </a:r>
            <a:r>
              <a:rPr lang="ru-RU" dirty="0" err="1" smtClean="0"/>
              <a:t>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ВЛАДА?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971600" y="1700808"/>
            <a:ext cx="777240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uk-UA" sz="2400" b="1" kern="0" dirty="0" smtClean="0"/>
              <a:t>Конституція України:</a:t>
            </a:r>
          </a:p>
          <a:p>
            <a:endParaRPr lang="uk-UA" sz="2400" b="1" kern="0" dirty="0" smtClean="0"/>
          </a:p>
          <a:p>
            <a:r>
              <a:rPr lang="uk-UA" sz="2400" b="1" kern="0" dirty="0" smtClean="0"/>
              <a:t>Стаття 5</a:t>
            </a:r>
            <a:r>
              <a:rPr lang="uk-UA" sz="2400" kern="0" dirty="0" smtClean="0"/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Носієм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суверенітету</a:t>
            </a:r>
            <a:r>
              <a:rPr lang="ru-RU" sz="2400" dirty="0" smtClean="0">
                <a:solidFill>
                  <a:schemeClr val="tx1"/>
                </a:solidFill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</a:rPr>
              <a:t>єдиним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джерелом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влади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</a:rPr>
              <a:t> є народ. Народ </a:t>
            </a:r>
            <a:r>
              <a:rPr lang="ru-RU" sz="2400" dirty="0" err="1" smtClean="0">
                <a:solidFill>
                  <a:schemeClr val="tx1"/>
                </a:solidFill>
              </a:rPr>
              <a:t>здійснює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владу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безпосередньо</a:t>
            </a:r>
            <a:r>
              <a:rPr lang="ru-RU" sz="2400" dirty="0" smtClean="0">
                <a:solidFill>
                  <a:schemeClr val="tx1"/>
                </a:solidFill>
              </a:rPr>
              <a:t> і через </a:t>
            </a:r>
            <a:r>
              <a:rPr lang="ru-RU" sz="2400" dirty="0" err="1" smtClean="0">
                <a:solidFill>
                  <a:schemeClr val="tx1"/>
                </a:solidFill>
              </a:rPr>
              <a:t>органи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державної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влади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органи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місцевого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самоврядування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b="1" dirty="0" smtClean="0"/>
          </a:p>
          <a:p>
            <a:r>
              <a:rPr lang="ru-RU" sz="2400" b="1" dirty="0" err="1" smtClean="0"/>
              <a:t>Стаття</a:t>
            </a:r>
            <a:r>
              <a:rPr lang="ru-RU" sz="2400" b="1" dirty="0" smtClean="0"/>
              <a:t> </a:t>
            </a:r>
            <a:r>
              <a:rPr lang="ru-RU" sz="2400" b="1" dirty="0"/>
              <a:t>6. </a:t>
            </a:r>
            <a:r>
              <a:rPr lang="ru-RU" sz="2400" dirty="0" err="1"/>
              <a:t>Державна</a:t>
            </a:r>
            <a:r>
              <a:rPr lang="ru-RU" sz="2400" dirty="0"/>
              <a:t> </a:t>
            </a:r>
            <a:r>
              <a:rPr lang="ru-RU" sz="2400" dirty="0" err="1"/>
              <a:t>влада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на засадах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поділу</a:t>
            </a:r>
            <a:r>
              <a:rPr lang="ru-RU" sz="2400" dirty="0"/>
              <a:t> на </a:t>
            </a:r>
            <a:r>
              <a:rPr lang="ru-RU" sz="2400" dirty="0" err="1"/>
              <a:t>законодавчу</a:t>
            </a:r>
            <a:r>
              <a:rPr lang="ru-RU" sz="2400" dirty="0"/>
              <a:t>, </a:t>
            </a:r>
            <a:r>
              <a:rPr lang="ru-RU" sz="2400" dirty="0" err="1"/>
              <a:t>виконавчу</a:t>
            </a:r>
            <a:r>
              <a:rPr lang="ru-RU" sz="2400" dirty="0"/>
              <a:t> та </a:t>
            </a:r>
            <a:r>
              <a:rPr lang="ru-RU" sz="2400" dirty="0" err="1"/>
              <a:t>судову</a:t>
            </a:r>
            <a:r>
              <a:rPr lang="ru-RU" sz="2400" dirty="0"/>
              <a:t>.</a:t>
            </a:r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dirty="0" smtClean="0"/>
          </a:p>
          <a:p>
            <a:endParaRPr lang="ru-RU" dirty="0" smtClean="0"/>
          </a:p>
          <a:p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9410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9"/>
            <a:ext cx="7772400" cy="864096"/>
          </a:xfrm>
        </p:spPr>
        <p:txBody>
          <a:bodyPr/>
          <a:lstStyle/>
          <a:p>
            <a:pPr algn="ctr"/>
            <a:r>
              <a:rPr lang="uk-UA" dirty="0" smtClean="0"/>
              <a:t>Чи є відповідь на запитання</a:t>
            </a:r>
            <a:br>
              <a:rPr lang="uk-UA" dirty="0" smtClean="0"/>
            </a:br>
            <a:r>
              <a:rPr lang="uk-UA" dirty="0" smtClean="0"/>
              <a:t>яка?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827584" y="2276872"/>
            <a:ext cx="777240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готовність влади до публічного діалогу з громадськістю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готовність громадян до діалогу з владою через мережу Інтернет 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взаємна довіра між громадянами та владою при спілкуванні за допомогою ІКТ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готовність влади бути відкритою та прозорою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готовність громадян відкрити інформацію про себе та свою діяльність</a:t>
            </a: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 smtClean="0"/>
          </a:p>
          <a:p>
            <a:endParaRPr lang="uk-UA" sz="2400" dirty="0"/>
          </a:p>
          <a:p>
            <a:endParaRPr lang="uk-UA" dirty="0" smtClean="0"/>
          </a:p>
          <a:p>
            <a:endParaRPr lang="ru-RU" dirty="0" smtClean="0"/>
          </a:p>
          <a:p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9602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9"/>
            <a:ext cx="9036496" cy="864096"/>
          </a:xfrm>
        </p:spPr>
        <p:txBody>
          <a:bodyPr/>
          <a:lstStyle/>
          <a:p>
            <a:pPr algn="ctr"/>
            <a:r>
              <a:rPr lang="uk-UA" dirty="0" smtClean="0"/>
              <a:t>Основні декларації та критерії готовності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79512" y="1628800"/>
            <a:ext cx="878497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забезпечення прав людини і громадянина на віддалений доступ до всіх видів відкритої державної інформації, що має індивідуальну та суспільну значимість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подолання інформаційної нерівності;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залучення людини і громадянина до участі у державних справах;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організація надання послуг юридичним та фізичним особам в інтегрованому вигляді дистанційно – через Інтернет та інші засоби;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перебудова відносин органів державної влади та органів місцевого самоврядування з громадянином;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реформування правової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1835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9"/>
            <a:ext cx="9036496" cy="864096"/>
          </a:xfrm>
        </p:spPr>
        <p:txBody>
          <a:bodyPr/>
          <a:lstStyle/>
          <a:p>
            <a:pPr algn="ctr"/>
            <a:r>
              <a:rPr lang="uk-UA" sz="3600" dirty="0" smtClean="0"/>
              <a:t>Законодавче забезпечення</a:t>
            </a:r>
            <a:endParaRPr lang="ru-RU" sz="3600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79512" y="1124744"/>
            <a:ext cx="878497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ЗУ «</a:t>
            </a:r>
            <a:r>
              <a:rPr lang="ru-RU" dirty="0" smtClean="0"/>
              <a:t>ПРО ДОСТУП ДО ПУБЛІЧНОЇ ІНФОРМАЦІЇ»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ЗУ «ПРО ЗАСАДИ ЗАПОБІГАННЯ І ПРОТИДІЇ КОРУПЦІЇ»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ПОСТАНОВА КМУ </a:t>
            </a:r>
            <a:r>
              <a:rPr lang="uk-UA" dirty="0"/>
              <a:t>«Про Порядок оприлюднення у мережі Інтернет інформації про діяльність органів виконавчої </a:t>
            </a:r>
            <a:r>
              <a:rPr lang="uk-UA" dirty="0" smtClean="0"/>
              <a:t>влади»</a:t>
            </a:r>
            <a:endParaRPr lang="ru-RU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ЗУ «ПРО ОСНОВНІ ЗАСАДИ РОЗВИТКУ ІНФОРМАЦІЙН</a:t>
            </a:r>
            <a:r>
              <a:rPr lang="ru-RU" dirty="0" smtClean="0"/>
              <a:t>ОГО СУСПІЛЬСТВА В УКРАЇНІ НА 2007-2015 РОКИ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ЗУ «ПРО ЗАТВЕРДЖЕННЯ РЕГЛАМЕНТУ КАБІНЕТУ МІНІСТРІВ УКРАЇНИ»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ЗУ «ПРО АДМІНІСТРАТИВНІ ПОСЛУГИ»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ЗУ «ПРО ЕЛЕКТРОННИЙ ЦИФРОВИЙ ПІДПИС»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Постанова КМУ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з </a:t>
            </a:r>
            <a:r>
              <a:rPr lang="ru-RU" dirty="0" err="1"/>
              <a:t>діловодства</a:t>
            </a:r>
            <a:r>
              <a:rPr lang="ru-RU" dirty="0"/>
              <a:t> у </a:t>
            </a:r>
            <a:r>
              <a:rPr lang="ru-RU" dirty="0" err="1"/>
              <a:t>центральних</a:t>
            </a:r>
            <a:r>
              <a:rPr lang="ru-RU" dirty="0"/>
              <a:t> органах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органах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 smtClean="0"/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b="1" dirty="0" smtClean="0"/>
              <a:t>СТВОРЕННЯ ДЕРЖАВНОГО АГЕНТСТВА З ПИТАНЬ ЕЛЕКТРОННОГО УРЯДУВАННЯ»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837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9"/>
            <a:ext cx="9036496" cy="864096"/>
          </a:xfrm>
        </p:spPr>
        <p:txBody>
          <a:bodyPr/>
          <a:lstStyle/>
          <a:p>
            <a:pPr algn="ctr"/>
            <a:r>
              <a:rPr lang="uk-UA" sz="3600" dirty="0" smtClean="0"/>
              <a:t>Законодавче забезпечення</a:t>
            </a:r>
            <a:endParaRPr lang="ru-RU" sz="3600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54066" y="1107767"/>
            <a:ext cx="878497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uk-UA" sz="24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ПЛАНУЄТЬСЯ</a:t>
            </a:r>
            <a:r>
              <a:rPr lang="uk-UA" sz="2400" b="1" dirty="0" smtClean="0"/>
              <a:t> </a:t>
            </a:r>
            <a:r>
              <a:rPr lang="uk-UA" sz="24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НАЙБЛИЖЧИМ </a:t>
            </a:r>
            <a:r>
              <a:rPr lang="uk-UA" sz="2400" b="1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ЧАСОМ</a:t>
            </a:r>
          </a:p>
          <a:p>
            <a:pPr algn="just"/>
            <a:r>
              <a:rPr lang="uk-UA" sz="2400" dirty="0" smtClean="0"/>
              <a:t>ЗУ «Про </a:t>
            </a:r>
            <a:r>
              <a:rPr lang="uk-UA" sz="2400" dirty="0"/>
              <a:t>внесення змін до: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uk-UA" sz="2400" dirty="0"/>
              <a:t> ЗУ «Про звернення громадян»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</a:t>
            </a:r>
            <a:r>
              <a:rPr lang="uk-UA" sz="2400" dirty="0"/>
              <a:t>адміністративні послуги».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</a:t>
            </a:r>
            <a:r>
              <a:rPr lang="uk-UA" sz="2400" dirty="0"/>
              <a:t>відкриті дані»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</a:t>
            </a:r>
            <a:r>
              <a:rPr lang="uk-UA" sz="2400" dirty="0"/>
              <a:t>єдину систему електронної </a:t>
            </a:r>
            <a:r>
              <a:rPr lang="uk-UA" sz="2400" dirty="0" smtClean="0"/>
              <a:t>взаємодії»</a:t>
            </a:r>
            <a:r>
              <a:rPr lang="uk-UA" sz="2400" dirty="0"/>
              <a:t> </a:t>
            </a: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/>
              <a:t>ЗУ </a:t>
            </a:r>
            <a:r>
              <a:rPr lang="ru-RU" dirty="0" smtClean="0"/>
              <a:t>«Про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та </a:t>
            </a:r>
            <a:r>
              <a:rPr lang="ru-RU" dirty="0" err="1"/>
              <a:t>електронну</a:t>
            </a:r>
            <a:r>
              <a:rPr lang="ru-RU" dirty="0"/>
              <a:t> </a:t>
            </a:r>
            <a:r>
              <a:rPr lang="ru-RU" dirty="0" err="1"/>
              <a:t>ідентифікацію</a:t>
            </a:r>
            <a:r>
              <a:rPr lang="ru-RU" dirty="0" smtClean="0"/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інформацію»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телекомунікації»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національну програму інформатизації»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dirty="0" smtClean="0"/>
              <a:t>ЗУ «Про впровадження електронного урядування в Україні»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uk-UA" sz="2400" b="1" dirty="0" smtClean="0"/>
              <a:t>АДМІНІСТРАТИВНА ТА ІНШІ РЕФОРМИ</a:t>
            </a:r>
            <a:endParaRPr lang="ru-RU" sz="24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cap="all" dirty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16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9"/>
            <a:ext cx="9036496" cy="864096"/>
          </a:xfrm>
        </p:spPr>
        <p:txBody>
          <a:bodyPr/>
          <a:lstStyle/>
          <a:p>
            <a:pPr algn="ctr"/>
            <a:r>
              <a:rPr lang="uk-UA" sz="3600" dirty="0" smtClean="0"/>
              <a:t>Основні цілі, які декларує влада</a:t>
            </a:r>
            <a:endParaRPr lang="ru-RU" sz="3600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54066" y="1772816"/>
            <a:ext cx="878497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uk-UA" sz="2400" cap="all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cap="all" dirty="0" smtClean="0">
                <a:solidFill>
                  <a:schemeClr val="tx2"/>
                </a:solidFill>
                <a:ea typeface="+mj-ea"/>
                <a:cs typeface="+mj-cs"/>
              </a:rPr>
              <a:t>інновації в роботі публічних органів влади та зміна принципів і методів їх діяльності;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cap="all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cap="all" dirty="0" smtClean="0">
                <a:solidFill>
                  <a:schemeClr val="tx2"/>
                </a:solidFill>
                <a:ea typeface="+mj-ea"/>
                <a:cs typeface="+mj-cs"/>
              </a:rPr>
              <a:t>нові підходи в обслуговуванні громадян;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400" cap="all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cap="all" dirty="0" smtClean="0">
                <a:solidFill>
                  <a:schemeClr val="tx2"/>
                </a:solidFill>
                <a:ea typeface="+mj-ea"/>
                <a:cs typeface="+mj-cs"/>
              </a:rPr>
              <a:t>інновації в управлінні інформаційними ресурсами;</a:t>
            </a:r>
          </a:p>
        </p:txBody>
      </p:sp>
    </p:spTree>
    <p:extLst>
      <p:ext uri="{BB962C8B-B14F-4D97-AF65-F5344CB8AC3E}">
        <p14:creationId xmlns:p14="http://schemas.microsoft.com/office/powerpoint/2010/main" val="40859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457" y="620688"/>
            <a:ext cx="9036496" cy="864096"/>
          </a:xfrm>
        </p:spPr>
        <p:txBody>
          <a:bodyPr/>
          <a:lstStyle/>
          <a:p>
            <a:pPr algn="ctr"/>
            <a:r>
              <a:rPr lang="uk-UA" sz="3600" dirty="0" smtClean="0"/>
              <a:t>Неможливо </a:t>
            </a:r>
            <a:r>
              <a:rPr lang="uk-UA" sz="3600" dirty="0" err="1" smtClean="0"/>
              <a:t>інформатизувати</a:t>
            </a:r>
            <a:r>
              <a:rPr lang="uk-UA" sz="3600" dirty="0" smtClean="0"/>
              <a:t> хаос</a:t>
            </a:r>
            <a:endParaRPr lang="ru-RU" sz="3600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46217" y="2564904"/>
            <a:ext cx="878497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uk-UA" sz="2400" cap="all" dirty="0" smtClean="0">
                <a:solidFill>
                  <a:schemeClr val="tx2"/>
                </a:solidFill>
                <a:ea typeface="+mj-ea"/>
                <a:cs typeface="+mj-cs"/>
              </a:rPr>
              <a:t>Чи готова влада, чи є політична воля у влади пожертвувати частиною влади для забезпечення публічного діалогу з громадськістю через </a:t>
            </a:r>
            <a:r>
              <a:rPr lang="uk-UA" sz="2400" cap="all" dirty="0" err="1" smtClean="0">
                <a:solidFill>
                  <a:schemeClr val="tx2"/>
                </a:solidFill>
                <a:ea typeface="+mj-ea"/>
                <a:cs typeface="+mj-cs"/>
              </a:rPr>
              <a:t>інтернет</a:t>
            </a:r>
            <a:r>
              <a:rPr lang="uk-UA" sz="2400" cap="all" dirty="0" smtClean="0">
                <a:solidFill>
                  <a:schemeClr val="tx2"/>
                </a:solidFill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7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 at work design template">
  <a:themeElements>
    <a:clrScheme name="Тема Office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Technology at work design template</Template>
  <TotalTime>0</TotalTime>
  <Words>368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Technology at work design template</vt:lpstr>
      <vt:lpstr>Готовність влади до публічного діалогу із громадськістю через Інтернет</vt:lpstr>
      <vt:lpstr>Що таке ВЛАДА?</vt:lpstr>
      <vt:lpstr>Чи є відповідь на запитання яка?</vt:lpstr>
      <vt:lpstr>Основні декларації та критерії готовності</vt:lpstr>
      <vt:lpstr>Законодавче забезпечення</vt:lpstr>
      <vt:lpstr>Законодавче забезпечення</vt:lpstr>
      <vt:lpstr>Основні цілі, які декларує влада</vt:lpstr>
      <vt:lpstr>Неможливо інформатизувати хаос</vt:lpstr>
    </vt:vector>
  </TitlesOfParts>
  <Company>Home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Готовність влади до публічного діалогу із громадськістю через Інтернет</dc:title>
  <dc:creator>Олійник Тарас Іванович</dc:creator>
  <cp:lastModifiedBy>Олійник Тарас Іванович</cp:lastModifiedBy>
  <cp:revision>11</cp:revision>
  <dcterms:created xsi:type="dcterms:W3CDTF">2014-10-02T23:48:29Z</dcterms:created>
  <dcterms:modified xsi:type="dcterms:W3CDTF">2014-10-03T02:04:49Z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TC010721571049</vt:lpwstr>
  </property>
</Properties>
</file>