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3" r:id="rId1"/>
  </p:sldMasterIdLst>
  <p:notesMasterIdLst>
    <p:notesMasterId r:id="rId16"/>
  </p:notesMasterIdLst>
  <p:sldIdLst>
    <p:sldId id="306" r:id="rId2"/>
    <p:sldId id="308" r:id="rId3"/>
    <p:sldId id="321" r:id="rId4"/>
    <p:sldId id="314" r:id="rId5"/>
    <p:sldId id="322" r:id="rId6"/>
    <p:sldId id="312" r:id="rId7"/>
    <p:sldId id="309" r:id="rId8"/>
    <p:sldId id="311" r:id="rId9"/>
    <p:sldId id="310" r:id="rId10"/>
    <p:sldId id="316" r:id="rId11"/>
    <p:sldId id="317" r:id="rId12"/>
    <p:sldId id="319" r:id="rId13"/>
    <p:sldId id="320" r:id="rId14"/>
    <p:sldId id="318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3071B8-3CB1-4943-A117-0269746D37B7}">
          <p14:sldIdLst>
            <p14:sldId id="306"/>
            <p14:sldId id="308"/>
            <p14:sldId id="321"/>
            <p14:sldId id="314"/>
            <p14:sldId id="322"/>
            <p14:sldId id="312"/>
            <p14:sldId id="309"/>
            <p14:sldId id="311"/>
            <p14:sldId id="310"/>
            <p14:sldId id="316"/>
            <p14:sldId id="317"/>
            <p14:sldId id="319"/>
            <p14:sldId id="320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15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5" autoAdjust="0"/>
    <p:restoredTop sz="81229" autoAdjust="0"/>
  </p:normalViewPr>
  <p:slideViewPr>
    <p:cSldViewPr>
      <p:cViewPr varScale="1">
        <p:scale>
          <a:sx n="114" d="100"/>
          <a:sy n="114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69D7A-BA6D-42A1-AD76-5B9E713F023A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56556-BEDD-421C-9BCB-6FA2AC580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3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2762-2A0D-4CAA-89C4-CB834953B065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3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79B-0639-48B3-B4C4-96E4807CEF42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1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43AE-51F4-4FA8-85FC-8893B5E03814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5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4755-D7BF-4E40-9547-167F22BBC5CA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0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6CE8-C499-4EC1-AF31-1E35738BAA6E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3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C2CE-9FD2-4309-837B-2CA29B5AB1F0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24AD-088D-4901-AAA8-6F5802B817B9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0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70-40A9-433D-AE4F-03E402C61E5B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4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3CCC-6232-4A0D-BE47-92391D865AFC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9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EE8E-2467-49F5-98A0-07F5B1C8FC6B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8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C181-EA2D-4DEC-9982-7618C16F5D18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5709F-EE95-451B-A984-2459A4A1F746}" type="datetime1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2FE4-D843-4FD6-82E1-93C411B84B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hyperlink" Target="https://www.icann.org/en/system/files/files/report-op-budget-fy15-29sep14-en.pdf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.gif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705" y="4149080"/>
            <a:ext cx="83187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3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1611313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Практика испытаний </a:t>
            </a:r>
            <a:br>
              <a:rPr lang="ru-RU" sz="4000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 email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Image" r:id="rId4" imgW="12190476" imgH="736508" progId="">
                  <p:embed/>
                </p:oleObj>
              </mc:Choice>
              <mc:Fallback>
                <p:oleObj name="Image" r:id="rId4" imgW="12190476" imgH="736508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Объект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6442"/>
            <a:ext cx="4777703" cy="381642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11144"/>
            <a:ext cx="4716140" cy="36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84783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1795463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Практика испытаний</a:t>
            </a:r>
            <a:br>
              <a:rPr lang="ru-RU" sz="4000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 email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Image" r:id="rId4" imgW="12190476" imgH="736508" progId="">
                  <p:embed/>
                </p:oleObj>
              </mc:Choice>
              <mc:Fallback>
                <p:oleObj name="Image" r:id="rId4" imgW="12190476" imgH="736508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" y="1502081"/>
            <a:ext cx="8495139" cy="2419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0" y="3950596"/>
            <a:ext cx="8248110" cy="23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Что мешает успешной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имплементации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</a:t>
            </a: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?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61223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Не завершенный процесс создания досудебной системы решения доменных споров (защита рынка от недобросовестной конкуренции и мошенничества, нарушения авторских прав, интеллектуальной собственности, прав потребителей)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Низкий бюджет на продвижение домена .УКР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Незначительное количество органов государственной власти, использующих доменные имена в .УКР в повседневной информационной деятельности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Низкая скорость локализации программных продуктов и </a:t>
            </a:r>
            <a:r>
              <a:rPr lang="ru-RU" dirty="0" smtClean="0"/>
              <a:t>ОС и недостаточная поддержка </a:t>
            </a:r>
            <a:r>
              <a:rPr lang="en-US" dirty="0" smtClean="0"/>
              <a:t>ICANN </a:t>
            </a:r>
            <a:r>
              <a:rPr lang="ru-RU" dirty="0" smtClean="0"/>
              <a:t>в вопросах имплементации </a:t>
            </a:r>
            <a:r>
              <a:rPr lang="en-US" dirty="0" smtClean="0"/>
              <a:t>IDN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Инфантильность в локализации Гугл, </a:t>
            </a:r>
            <a:r>
              <a:rPr lang="ru-RU" dirty="0" err="1"/>
              <a:t>Бінг</a:t>
            </a:r>
            <a:r>
              <a:rPr lang="ru-RU" dirty="0"/>
              <a:t> (Майкрософт), </a:t>
            </a:r>
            <a:r>
              <a:rPr lang="ru-RU" dirty="0" err="1"/>
              <a:t>Фейсбук</a:t>
            </a:r>
            <a:r>
              <a:rPr lang="ru-RU" dirty="0"/>
              <a:t>, </a:t>
            </a:r>
            <a:r>
              <a:rPr lang="ru-RU" dirty="0" err="1" smtClean="0"/>
              <a:t>Тв</a:t>
            </a:r>
            <a:r>
              <a:rPr lang="uk-UA" dirty="0"/>
              <a:t>і</a:t>
            </a:r>
            <a:r>
              <a:rPr lang="ru-RU" dirty="0" smtClean="0"/>
              <a:t>тер </a:t>
            </a:r>
            <a:r>
              <a:rPr lang="ru-RU" dirty="0"/>
              <a:t>(положительный пример – </a:t>
            </a:r>
            <a:r>
              <a:rPr lang="ru-RU" dirty="0" err="1"/>
              <a:t>Яндекс.укр</a:t>
            </a:r>
            <a:r>
              <a:rPr lang="ru-RU" dirty="0"/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Общая политическая и экономическая стагнация в Украине</a:t>
            </a:r>
          </a:p>
        </p:txBody>
      </p:sp>
    </p:spTree>
    <p:extLst>
      <p:ext uri="{BB962C8B-B14F-4D97-AF65-F5344CB8AC3E}">
        <p14:creationId xmlns:p14="http://schemas.microsoft.com/office/powerpoint/2010/main" val="40413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358775" indent="984250"/>
            <a:r>
              <a:rPr lang="ru-RU" sz="5000" b="1" i="1" dirty="0" smtClean="0">
                <a:solidFill>
                  <a:schemeClr val="bg1"/>
                </a:solidFill>
                <a:latin typeface="+mn-lt"/>
              </a:rPr>
              <a:t>Всё будет хорошо!</a:t>
            </a:r>
            <a:endParaRPr lang="ru-RU" sz="5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6122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Внедрение и использование </a:t>
            </a:r>
            <a:r>
              <a:rPr lang="en-US" dirty="0" smtClean="0"/>
              <a:t>IDN </a:t>
            </a:r>
            <a:r>
              <a:rPr lang="ru-RU" dirty="0" smtClean="0"/>
              <a:t>стало свершившимся фактом в Интернет. Более </a:t>
            </a:r>
            <a:r>
              <a:rPr lang="ru-RU" dirty="0" smtClean="0"/>
              <a:t>1,5 </a:t>
            </a:r>
            <a:r>
              <a:rPr lang="ru-RU" dirty="0" smtClean="0"/>
              <a:t>млн. доменных имен суммарно в </a:t>
            </a:r>
            <a:r>
              <a:rPr lang="en-US" dirty="0" smtClean="0"/>
              <a:t>IDN </a:t>
            </a:r>
            <a:r>
              <a:rPr lang="en-US" dirty="0" err="1" smtClean="0"/>
              <a:t>ccTLD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gTLD</a:t>
            </a:r>
            <a:r>
              <a:rPr lang="en-US" dirty="0" smtClean="0"/>
              <a:t> </a:t>
            </a:r>
            <a:r>
              <a:rPr lang="ru-RU" dirty="0" smtClean="0"/>
              <a:t>уже используются сегодня по всему миру.</a:t>
            </a:r>
          </a:p>
          <a:p>
            <a:pPr marL="0" indent="0" algn="just">
              <a:buNone/>
            </a:pPr>
            <a:r>
              <a:rPr lang="ru-RU" dirty="0" smtClean="0"/>
              <a:t>По прогнозам рабочих групп </a:t>
            </a:r>
            <a:r>
              <a:rPr lang="en-US" dirty="0" smtClean="0"/>
              <a:t>ICANN </a:t>
            </a:r>
            <a:r>
              <a:rPr lang="ru-RU" dirty="0" smtClean="0"/>
              <a:t>в 2015 году ожидается регистрация до 33 млн. доменных имён в </a:t>
            </a:r>
            <a:r>
              <a:rPr lang="en-US" dirty="0"/>
              <a:t>IDN </a:t>
            </a:r>
            <a:r>
              <a:rPr lang="en-US" dirty="0" err="1" smtClean="0"/>
              <a:t>gTLD</a:t>
            </a:r>
            <a:r>
              <a:rPr lang="ru-RU" dirty="0" smtClean="0"/>
              <a:t>. И хотя этот прогноз по мнению </a:t>
            </a:r>
            <a:r>
              <a:rPr lang="en-US" dirty="0" err="1" smtClean="0"/>
              <a:t>ccNSO</a:t>
            </a:r>
            <a:r>
              <a:rPr lang="en-US" dirty="0" smtClean="0"/>
              <a:t> </a:t>
            </a:r>
            <a:r>
              <a:rPr lang="ru-RU" dirty="0" smtClean="0"/>
              <a:t>является довольно оптимистичным (</a:t>
            </a:r>
            <a:r>
              <a:rPr lang="en-US" dirty="0"/>
              <a:t>quite </a:t>
            </a:r>
            <a:r>
              <a:rPr lang="en-US" dirty="0" smtClean="0"/>
              <a:t>optimistic</a:t>
            </a:r>
            <a:r>
              <a:rPr lang="ru-RU" dirty="0" smtClean="0"/>
              <a:t>), но перспективы регистраций </a:t>
            </a:r>
            <a:r>
              <a:rPr lang="en-US" dirty="0" smtClean="0"/>
              <a:t>IDN</a:t>
            </a:r>
            <a:r>
              <a:rPr lang="ru-RU" dirty="0" smtClean="0"/>
              <a:t> рассматриваются уже как хорошие и не столь пессимистично как это было совсем недавно</a:t>
            </a:r>
            <a:r>
              <a:rPr lang="en-US" dirty="0"/>
              <a:t>.</a:t>
            </a:r>
            <a:endParaRPr lang="ru-RU" dirty="0" smtClean="0"/>
          </a:p>
          <a:p>
            <a:pPr marL="0" indent="0" algn="just">
              <a:buNone/>
            </a:pPr>
            <a:r>
              <a:rPr lang="ru-RU" sz="1700" dirty="0" smtClean="0"/>
              <a:t>(</a:t>
            </a:r>
            <a:r>
              <a:rPr lang="ru-RU" sz="1700" b="1" dirty="0" smtClean="0"/>
              <a:t>источник: </a:t>
            </a:r>
            <a:r>
              <a:rPr lang="en-US" sz="1700" b="1" dirty="0"/>
              <a:t>Report of Public Comments, FY15 Draft Operating Plan and Budget, </a:t>
            </a:r>
            <a:r>
              <a:rPr lang="en-US" sz="1700" b="1" dirty="0" smtClean="0"/>
              <a:t>29-Sep-2014,</a:t>
            </a:r>
            <a:endParaRPr lang="en-US" sz="1700" b="1" dirty="0"/>
          </a:p>
          <a:p>
            <a:pPr marL="0" indent="0" algn="just">
              <a:buNone/>
            </a:pPr>
            <a:r>
              <a:rPr lang="en-US" sz="1700" b="1" dirty="0" smtClean="0"/>
              <a:t> </a:t>
            </a:r>
            <a:r>
              <a:rPr lang="ru-RU" sz="1700" b="1" dirty="0" smtClean="0"/>
              <a:t> </a:t>
            </a:r>
            <a:r>
              <a:rPr lang="en-US" sz="1700" b="1" dirty="0" smtClean="0">
                <a:hlinkClick r:id="rId6"/>
              </a:rPr>
              <a:t>https</a:t>
            </a:r>
            <a:r>
              <a:rPr lang="en-US" sz="1700" b="1" dirty="0">
                <a:hlinkClick r:id="rId6"/>
              </a:rPr>
              <a:t>://</a:t>
            </a:r>
            <a:r>
              <a:rPr lang="en-US" sz="1700" b="1" dirty="0" smtClean="0">
                <a:hlinkClick r:id="rId6"/>
              </a:rPr>
              <a:t>www.icann.org/en/system/files/files/report-op-budget-fy15-29sep14-en.pdf</a:t>
            </a:r>
            <a:r>
              <a:rPr lang="ru-RU" sz="1700" dirty="0" smtClean="0"/>
              <a:t>)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Мы уверены в том, что национальный кириллический домен .УКР займет свое достойное место в сердцах и умах пользователей в Украине.</a:t>
            </a:r>
          </a:p>
        </p:txBody>
      </p:sp>
    </p:spTree>
    <p:extLst>
      <p:ext uri="{BB962C8B-B14F-4D97-AF65-F5344CB8AC3E}">
        <p14:creationId xmlns:p14="http://schemas.microsoft.com/office/powerpoint/2010/main" val="23592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 descr="D:\slide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9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484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Немного статистики </a:t>
            </a:r>
          </a:p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по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 </a:t>
            </a:r>
            <a:r>
              <a:rPr lang="en-US" sz="4000" b="1" i="1" dirty="0" err="1" smtClean="0">
                <a:solidFill>
                  <a:schemeClr val="bg1"/>
                </a:solidFill>
                <a:latin typeface="+mn-lt"/>
              </a:rPr>
              <a:t>ccTLD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источник: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http://www.iana.org/domains/root/db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1565004"/>
            <a:ext cx="7751463" cy="4654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996952"/>
            <a:ext cx="2889106" cy="27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35585"/>
            <a:ext cx="7416824" cy="4798088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" y="3548806"/>
            <a:ext cx="2689048" cy="2232417"/>
          </a:xfr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1412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Немного статистики </a:t>
            </a:r>
          </a:p>
          <a:p>
            <a:pPr marL="36000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по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new </a:t>
            </a:r>
            <a:r>
              <a:rPr lang="en-US" sz="4000" b="1" i="1" dirty="0" err="1" smtClean="0">
                <a:solidFill>
                  <a:schemeClr val="bg1"/>
                </a:solidFill>
                <a:latin typeface="+mn-lt"/>
              </a:rPr>
              <a:t>gTLD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источник: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http://newgtlds.icann.org/en/program-status/statistics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6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412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8775" indent="714375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Немного статистики </a:t>
            </a:r>
          </a:p>
          <a:p>
            <a:pPr marL="358775" indent="714375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по .УКР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 </a:t>
            </a:r>
            <a:r>
              <a:rPr lang="en-US" sz="4000" b="1" i="1" dirty="0" err="1" smtClean="0">
                <a:solidFill>
                  <a:schemeClr val="bg1"/>
                </a:solidFill>
                <a:latin typeface="+mn-lt"/>
              </a:rPr>
              <a:t>ccTLD</a:t>
            </a:r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chemeClr val="bg1"/>
                </a:solidFill>
                <a:latin typeface="+mn-lt"/>
              </a:rPr>
            </a:b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</a:rPr>
              <a:t>источник: данные ОП «Украинский Сетевой Информационный Центр»)</a:t>
            </a:r>
            <a:endParaRPr lang="en-US" sz="1600" b="1" dirty="0" smtClean="0">
              <a:solidFill>
                <a:schemeClr val="bg1"/>
              </a:solidFill>
              <a:latin typeface="+mn-lt"/>
            </a:endParaRPr>
          </a:p>
          <a:p>
            <a:pPr marL="360000"/>
            <a:endParaRPr lang="en-US" sz="16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116" y="1454431"/>
            <a:ext cx="6889948" cy="42258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494627"/>
            <a:ext cx="1538111" cy="1449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1888" y="2931424"/>
            <a:ext cx="1587453" cy="1496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209" y="4627530"/>
            <a:ext cx="1693548" cy="1596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58160" y="5241842"/>
            <a:ext cx="1038249" cy="978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0149" y="5458932"/>
            <a:ext cx="807316" cy="7608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1205" y="5576269"/>
            <a:ext cx="682820" cy="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89149"/>
            <a:ext cx="7886700" cy="4479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Рост осведомленности пользователей о домене .УКР и развитие маркетинга для регистраций доменных имен в .УКР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Взаимодействие рынков регистраций для </a:t>
            </a:r>
            <a:r>
              <a:rPr lang="en-US" dirty="0" err="1" smtClean="0"/>
              <a:t>ccTLD</a:t>
            </a:r>
            <a:r>
              <a:rPr lang="en-US" dirty="0" smtClean="0"/>
              <a:t> </a:t>
            </a:r>
            <a:r>
              <a:rPr lang="ru-RU" dirty="0" smtClean="0"/>
              <a:t>доменов </a:t>
            </a:r>
            <a:r>
              <a:rPr lang="en-US" dirty="0" smtClean="0"/>
              <a:t>.UA </a:t>
            </a:r>
            <a:r>
              <a:rPr lang="ru-RU" dirty="0" smtClean="0"/>
              <a:t>и .УКР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Работа с разработчиками ПО и ОС по имплементации </a:t>
            </a:r>
            <a:r>
              <a:rPr lang="en-US" dirty="0" smtClean="0"/>
              <a:t>IDN</a:t>
            </a:r>
            <a:r>
              <a:rPr lang="ru-RU" dirty="0" smtClean="0"/>
              <a:t> в программную продукцию (расширенная локализация) – операционные системы, прикладные программы, </a:t>
            </a:r>
            <a:r>
              <a:rPr lang="en-US" dirty="0" smtClean="0"/>
              <a:t>SaaS </a:t>
            </a:r>
            <a:r>
              <a:rPr lang="ru-RU" dirty="0" smtClean="0"/>
              <a:t>и т.д.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Внедрение и развитие полнофункциональной электронной почты для </a:t>
            </a:r>
            <a:r>
              <a:rPr lang="en-US" dirty="0" smtClean="0"/>
              <a:t>IDN </a:t>
            </a:r>
            <a:r>
              <a:rPr lang="en-US" dirty="0" err="1" smtClean="0"/>
              <a:t>ccTLD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gTLD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Внедрение и развитие механизмов защиты рынка и потребителей от недобросовестной конкуренции и мошенничества, связанного с авторскими правами, защитой интеллектуальной собственности, защитой прав потребителей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1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1611313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Вызовы-2014 для </a:t>
            </a:r>
            <a:br>
              <a:rPr lang="ru-RU" sz="40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домена .УКР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2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21146"/>
              </p:ext>
            </p:extLst>
          </p:nvPr>
        </p:nvGraphicFramePr>
        <p:xfrm>
          <a:off x="8388424" y="5508627"/>
          <a:ext cx="635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Image" r:id="rId4" imgW="634921" imgH="711111" progId="">
                  <p:embed/>
                </p:oleObj>
              </mc:Choice>
              <mc:Fallback>
                <p:oleObj name="Image" r:id="rId4" imgW="634921" imgH="711111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5508627"/>
                        <a:ext cx="635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3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Украинский сетевой информационный центр. Сайт: УСИЦ.УКР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>
            <a:blip r:embed="rId5" cstate="print"/>
            <a:stretch>
              <a:fillRect/>
            </a:stretch>
          </a:blipFill>
        </p:spPr>
        <p:txBody>
          <a:bodyPr>
            <a:noAutofit/>
          </a:bodyPr>
          <a:lstStyle/>
          <a:p>
            <a:pPr marL="360000"/>
            <a:r>
              <a:rPr lang="ru-RU" sz="3600" b="1" i="1" dirty="0">
                <a:solidFill>
                  <a:schemeClr val="bg1"/>
                </a:solidFill>
                <a:latin typeface="+mn-lt"/>
              </a:rPr>
              <a:t>Формирование маркетингового пространства </a:t>
            </a:r>
            <a:r>
              <a:rPr lang="ru-RU" sz="3600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+mn-lt"/>
              </a:rPr>
              <a:t>для регистраций в домене</a:t>
            </a:r>
            <a:endParaRPr lang="ru-RU" sz="3600" b="1" i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963644"/>
              </p:ext>
            </p:extLst>
          </p:nvPr>
        </p:nvGraphicFramePr>
        <p:xfrm>
          <a:off x="0" y="1574614"/>
          <a:ext cx="9144000" cy="5519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549"/>
                <a:gridCol w="7300451"/>
              </a:tblGrid>
              <a:tr h="3687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Группа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Цели и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интересы по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группам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40665">
                <a:tc>
                  <a:txBody>
                    <a:bodyPr/>
                    <a:lstStyle/>
                    <a:p>
                      <a:r>
                        <a:rPr lang="ru-RU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Стороны</a:t>
                      </a:r>
                      <a:r>
                        <a:rPr lang="ru-RU" sz="1600" b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непосредственно задействованные в MSHP</a:t>
                      </a:r>
                      <a:endParaRPr lang="ru-RU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Организационные особенности работы УСИЦ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ТЦИ, полезен ли УСИЦ, что было сделано за прошедший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период? Организация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Комиссии по досудебному решению споров и т.п.</a:t>
                      </a:r>
                      <a:endParaRPr lang="ru-RU" sz="1800" noProof="0" dirty="0"/>
                    </a:p>
                  </a:txBody>
                  <a:tcPr/>
                </a:tc>
              </a:tr>
              <a:tr h="1159598">
                <a:tc>
                  <a:txBody>
                    <a:bodyPr/>
                    <a:lstStyle/>
                    <a:p>
                      <a:r>
                        <a:rPr lang="ru-RU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Компетентные специалисты</a:t>
                      </a:r>
                      <a:endParaRPr lang="ru-RU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Работает ли </a:t>
                      </a:r>
                      <a:r>
                        <a:rPr lang="ru-RU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эл.почта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Как индексируют .УКР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поисковики? Работает ли вторичный рынок в .УКР? Легко ли настроить серверы (веб,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БД, почта)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Лёгкость реализации операций с доменами – регистрация, трансфер, продление и т.п.</a:t>
                      </a:r>
                      <a:endParaRPr lang="ru-RU" sz="1800" noProof="0" dirty="0"/>
                    </a:p>
                  </a:txBody>
                  <a:tcPr/>
                </a:tc>
              </a:tr>
              <a:tr h="891999">
                <a:tc>
                  <a:txBody>
                    <a:bodyPr/>
                    <a:lstStyle/>
                    <a:p>
                      <a:r>
                        <a:rPr lang="ru-RU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 - Регистранты</a:t>
                      </a:r>
                      <a:endParaRPr lang="ru-RU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Насколько домен полезен для бизнеса (ассоциативное восприятие и пр.)? «Круто» ли это? Будет ли это полезно в рекламе? Насколько это необходимо/удобно потребителям?</a:t>
                      </a:r>
                      <a:endParaRPr lang="ru-RU" sz="1800" noProof="0" dirty="0"/>
                    </a:p>
                  </a:txBody>
                  <a:tcPr/>
                </a:tc>
              </a:tr>
              <a:tr h="1040665">
                <a:tc>
                  <a:txBody>
                    <a:bodyPr/>
                    <a:lstStyle/>
                    <a:p>
                      <a:r>
                        <a:rPr lang="ru-RU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Частные Регистранты (блогеры, домейнеры…)</a:t>
                      </a:r>
                      <a:endParaRPr lang="ru-RU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регистрации в .УКР?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добство пользования? Вопросы патриотизма и национальной идентификации? Возможно ли домейнерство? Границы применимости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сквотерства?</a:t>
                      </a:r>
                      <a:endParaRPr lang="ru-RU" sz="1800" noProof="0" dirty="0"/>
                    </a:p>
                  </a:txBody>
                  <a:tcPr/>
                </a:tc>
              </a:tr>
              <a:tr h="891999">
                <a:tc>
                  <a:txBody>
                    <a:bodyPr/>
                    <a:lstStyle/>
                    <a:p>
                      <a:r>
                        <a:rPr lang="ru-RU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Широкие массы</a:t>
                      </a:r>
                      <a:endParaRPr lang="ru-RU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Патриотизм, курьезы («</a:t>
                      </a:r>
                      <a:r>
                        <a:rPr lang="ru-RU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укры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»), интересности –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например, 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домен продали за $ 1М, смешные домены, </a:t>
                      </a:r>
                      <a:r>
                        <a:rPr lang="ru-RU" sz="18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обсценная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лексика в дом. именах, скандалы с доменными</a:t>
                      </a:r>
                      <a:r>
                        <a:rPr lang="ru-RU" sz="18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именами в .УКР</a:t>
                      </a:r>
                      <a:endParaRPr lang="ru-RU" sz="18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0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52FE4-D843-4FD6-82E1-93C411B84BB5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0" y="6305550"/>
          <a:ext cx="91440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Image" r:id="rId3" imgW="12190476" imgH="736508" progId="">
                  <p:embed/>
                </p:oleObj>
              </mc:Choice>
              <mc:Fallback>
                <p:oleObj name="Image" r:id="rId3" imgW="12190476" imgH="736508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05550"/>
                        <a:ext cx="914400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blipFill>
            <a:blip r:embed="rId5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182563" indent="-6350"/>
            <a:r>
              <a:rPr lang="ru-RU" sz="4000" b="1" i="1" dirty="0" smtClean="0">
                <a:solidFill>
                  <a:schemeClr val="bg1"/>
                </a:solidFill>
                <a:latin typeface="+mn-lt"/>
              </a:rPr>
              <a:t>«Нормативная база» для успешной имплементации </a:t>
            </a:r>
            <a:r>
              <a:rPr lang="en-US" sz="4000" b="1" i="1" dirty="0" smtClean="0">
                <a:solidFill>
                  <a:schemeClr val="bg1"/>
                </a:solidFill>
                <a:latin typeface="+mn-lt"/>
              </a:rPr>
              <a:t>IDN email</a:t>
            </a:r>
            <a:endParaRPr lang="ru-RU" sz="4000" b="1" i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80189"/>
              </p:ext>
            </p:extLst>
          </p:nvPr>
        </p:nvGraphicFramePr>
        <p:xfrm>
          <a:off x="22331" y="1556792"/>
          <a:ext cx="9144000" cy="474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279"/>
                <a:gridCol w="7167721"/>
              </a:tblGrid>
              <a:tr h="791460">
                <a:tc>
                  <a:txBody>
                    <a:bodyPr/>
                    <a:lstStyle/>
                    <a:p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RFC 6530, February 2012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Standards Track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B70E01"/>
                        </a:buClr>
                        <a:buSzPct val="150000"/>
                        <a:buFontTx/>
                        <a:buNone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Overview and Framework for Internationalized Email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indent="0">
                        <a:buClr>
                          <a:srgbClr val="B70E01"/>
                        </a:buClr>
                        <a:buSzPct val="150000"/>
                        <a:buFontTx/>
                        <a:buNone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Полное использование электронной почты по всему миру; использование вариаций собственных имен в качестве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расширение SMTP и UTF-8 синтаксиса заголовка 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14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RFC 6531 February 2012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/>
                        <a:t>Internet Standards Track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SMTP Extension for Internationalized Email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Определяет расширение SMTP для транспортировки и доставки</a:t>
                      </a:r>
                      <a:r>
                        <a:rPr lang="ru-RU" sz="1400" dirty="0" smtClean="0">
                          <a:effectLst/>
                        </a:rPr>
                        <a:t> почтовых сообщений с интернационализированными </a:t>
                      </a:r>
                      <a:r>
                        <a:rPr lang="en-US" sz="1400" dirty="0" smtClean="0">
                          <a:effectLst/>
                        </a:rPr>
                        <a:t>email </a:t>
                      </a:r>
                      <a:r>
                        <a:rPr lang="ru-RU" sz="1400" dirty="0" smtClean="0">
                          <a:effectLst/>
                        </a:rPr>
                        <a:t>или заголовков.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2230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RFC 6532 February 2012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/>
                        <a:t>Internet Standards Track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Internationalized Email Headers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Поддержка использования 8-битных наборов символов в MIME.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Тем не менее, для полной интернационализации </a:t>
                      </a:r>
                      <a:r>
                        <a:rPr lang="en-US" sz="1400" dirty="0" smtClean="0"/>
                        <a:t>email </a:t>
                      </a:r>
                      <a:r>
                        <a:rPr lang="ru-RU" sz="1400" dirty="0" smtClean="0"/>
                        <a:t>требуется дополнительная работа, чтобы разрешить использование </a:t>
                      </a:r>
                      <a:r>
                        <a:rPr lang="ru-RU" sz="1400" dirty="0" err="1" smtClean="0"/>
                        <a:t>Unicode</a:t>
                      </a:r>
                      <a:r>
                        <a:rPr lang="ru-RU" sz="1400" dirty="0" smtClean="0"/>
                        <a:t>, в том числе </a:t>
                      </a:r>
                      <a:r>
                        <a:rPr lang="ru-RU" sz="1400" dirty="0" smtClean="0">
                          <a:effectLst/>
                        </a:rPr>
                        <a:t>в полях заголовков, как "От:", "Кому:" и "Тема:"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14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RFC 6533 February 2012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/>
                        <a:t>Internet Standards Track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Internationalized Delivery Status and Disposition Notifications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Добавление нового типа для уведомлений о состоянии доставки для </a:t>
                      </a:r>
                      <a:r>
                        <a:rPr lang="ru-RU" sz="1400" dirty="0" err="1" smtClean="0">
                          <a:effectLst/>
                        </a:rPr>
                        <a:t>интернационализи-рованных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email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использующих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/>
                        <a:t>не-ASCII символы.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6061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RFC 6855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 2013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/>
                        <a:t>Internet Standards Track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IMAP Support for UTF-8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Расширение протокола </a:t>
                      </a:r>
                      <a:r>
                        <a:rPr lang="en-US" sz="1400" dirty="0" smtClean="0"/>
                        <a:t>Internet Message Access (IMAP) </a:t>
                      </a:r>
                      <a:r>
                        <a:rPr lang="ru-RU" sz="1400" dirty="0" smtClean="0"/>
                        <a:t>для поддержки </a:t>
                      </a:r>
                      <a:r>
                        <a:rPr lang="en-US" sz="1400" dirty="0" smtClean="0"/>
                        <a:t>UTF-8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146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RFC 6856 March 2013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 smtClean="0"/>
                        <a:t>Internet Standards Track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 Office Protocol Version 3 (POP3) Support for UTF-8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Расширение протокола </a:t>
                      </a:r>
                      <a:r>
                        <a:rPr lang="en-US" sz="1400" dirty="0" smtClean="0"/>
                        <a:t>Post Office Protocol version 3 (POP3)</a:t>
                      </a:r>
                      <a:r>
                        <a:rPr lang="ru-RU" sz="1400" dirty="0" smtClean="0"/>
                        <a:t> для поддержки </a:t>
                      </a:r>
                      <a:r>
                        <a:rPr lang="en-US" sz="1400" dirty="0" smtClean="0"/>
                        <a:t>UTF-8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70E01"/>
                        </a:buClr>
                        <a:buSzPct val="150000"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4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Имплементация ENUM.&amp;#x0D;&amp;#x0A;Пользовательская модель UANOC/UANIC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ENUM.&amp;#x0D;&amp;#x0A;Традиционный подход к организации&amp;quot;&quot;/&gt;&lt;property id=&quot;20307&quot; value=&quot;277&quot;/&gt;&lt;/object&gt;&lt;object type=&quot;3&quot; unique_id=&quot;10005&quot;&gt;&lt;property id=&quot;20148&quot; value=&quot;5&quot;/&gt;&lt;property id=&quot;20300&quot; value=&quot;Slide 3 - &amp;quot;ENUM.&amp;#x0D;&amp;#x0A;Традиции незыблемы :)&amp;quot;&quot;/&gt;&lt;property id=&quot;20307&quot; value=&quot;284&quot;/&gt;&lt;/object&gt;&lt;object type=&quot;3&quot; unique_id=&quot;10006&quot;&gt;&lt;property id=&quot;20148&quot; value=&quot;5&quot;/&gt;&lt;property id=&quot;20300&quot; value=&quot;Slide 4 - &amp;quot;ENUM.&amp;#x0D;&amp;#x0A;Перенацеливание.&amp;quot;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85&quot;/&gt;&lt;/object&gt;&lt;object type=&quot;3&quot; unique_id=&quot;10008&quot;&gt;&lt;property id=&quot;20148&quot; value=&quot;5&quot;/&gt;&lt;property id=&quot;20300&quot; value=&quot;Slide 6&quot;/&gt;&lt;property id=&quot;20307&quot; value=&quot;289&quot;/&gt;&lt;/object&gt;&lt;object type=&quot;3&quot; unique_id=&quot;10009&quot;&gt;&lt;property id=&quot;20148&quot; value=&quot;5&quot;/&gt;&lt;property id=&quot;20300&quot; value=&quot;Slide 7&quot;/&gt;&lt;property id=&quot;20307&quot; value=&quot;287&quot;/&gt;&lt;/object&gt;&lt;object type=&quot;3&quot; unique_id=&quot;10010&quot;&gt;&lt;property id=&quot;20148&quot; value=&quot;5&quot;/&gt;&lt;property id=&quot;20300&quot; value=&quot;Slide 8&quot;/&gt;&lt;property id=&quot;20307&quot; value=&quot;288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90&quot;/&gt;&lt;/object&gt;&lt;object type=&quot;3&quot; unique_id=&quot;10013&quot;&gt;&lt;property id=&quot;20148&quot; value=&quot;5&quot;/&gt;&lt;property id=&quot;20300&quot; value=&quot;Slide 11&quot;/&gt;&lt;property id=&quot;20307&quot; value=&quot;291&quot;/&gt;&lt;/object&gt;&lt;object type=&quot;3&quot; unique_id=&quot;10014&quot;&gt;&lt;property id=&quot;20148&quot; value=&quot;5&quot;/&gt;&lt;property id=&quot;20300&quot; value=&quot;Slide 14&quot;/&gt;&lt;property id=&quot;20307&quot; value=&quot;267&quot;/&gt;&lt;/object&gt;&lt;object type=&quot;3&quot; unique_id=&quot;10029&quot;&gt;&lt;property id=&quot;20148&quot; value=&quot;5&quot;/&gt;&lt;property id=&quot;20300&quot; value=&quot;Slide 12&quot;/&gt;&lt;property id=&quot;20307&quot; value=&quot;292&quot;/&gt;&lt;/object&gt;&lt;object type=&quot;3&quot; unique_id=&quot;10030&quot;&gt;&lt;property id=&quot;20148&quot; value=&quot;5&quot;/&gt;&lt;property id=&quot;20300&quot; value=&quot;Slide 13&quot;/&gt;&lt;property id=&quot;20307&quot; value=&quot;293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10567</TotalTime>
  <Words>813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Вызовы-2014 для  домена .УКР</vt:lpstr>
      <vt:lpstr>Презентация PowerPoint</vt:lpstr>
      <vt:lpstr>Формирование маркетингового пространства  для регистраций в домене</vt:lpstr>
      <vt:lpstr>«Нормативная база» для успешной имплементации IDN email</vt:lpstr>
      <vt:lpstr>Практика испытаний  IDN email</vt:lpstr>
      <vt:lpstr>Практика испытаний IDN email</vt:lpstr>
      <vt:lpstr>Что мешает успешной  имплементации IDN?</vt:lpstr>
      <vt:lpstr>Всё будет хорошо!</vt:lpstr>
      <vt:lpstr>Презентация PowerPoint</vt:lpstr>
    </vt:vector>
  </TitlesOfParts>
  <Company>UANIC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 Каргаполов</dc:creator>
  <cp:keywords>UANOC-UANIC</cp:keywords>
  <cp:lastModifiedBy>YVH_W8.1</cp:lastModifiedBy>
  <cp:revision>270</cp:revision>
  <dcterms:created xsi:type="dcterms:W3CDTF">2011-05-10T12:45:23Z</dcterms:created>
  <dcterms:modified xsi:type="dcterms:W3CDTF">2014-10-02T18:23:09Z</dcterms:modified>
</cp:coreProperties>
</file>